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337" r:id="rId2"/>
    <p:sldId id="258" r:id="rId3"/>
    <p:sldId id="265" r:id="rId4"/>
    <p:sldId id="287" r:id="rId5"/>
    <p:sldId id="288" r:id="rId6"/>
    <p:sldId id="259" r:id="rId7"/>
    <p:sldId id="276" r:id="rId8"/>
    <p:sldId id="268" r:id="rId9"/>
    <p:sldId id="341" r:id="rId10"/>
    <p:sldId id="342" r:id="rId11"/>
    <p:sldId id="344" r:id="rId12"/>
    <p:sldId id="345" r:id="rId13"/>
    <p:sldId id="343" r:id="rId14"/>
    <p:sldId id="34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5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AF2"/>
    <a:srgbClr val="99FF33"/>
    <a:srgbClr val="ABE17F"/>
    <a:srgbClr val="50BCB9"/>
    <a:srgbClr val="860000"/>
    <a:srgbClr val="66FFFF"/>
    <a:srgbClr val="FF9900"/>
    <a:srgbClr val="FE7C58"/>
    <a:srgbClr val="D49E6C"/>
    <a:srgbClr val="A65A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41" autoAdjust="0"/>
  </p:normalViewPr>
  <p:slideViewPr>
    <p:cSldViewPr>
      <p:cViewPr varScale="1">
        <p:scale>
          <a:sx n="78" d="100"/>
          <a:sy n="78" d="100"/>
        </p:scale>
        <p:origin x="12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0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доходы 12309,1 тыс. рублей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12364,6 тыс. рублей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860000"/>
              </a:solidFill>
            </c:spPr>
            <c:extLst>
              <c:ext xmlns:c16="http://schemas.microsoft.com/office/drawing/2014/chart" uri="{C3380CC4-5D6E-409C-BE32-E72D297353CC}">
                <c16:uniqueId val="{00000000-320B-4FE4-B13D-841320A49CC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1527.2</c:v>
                </c:pt>
                <c:pt idx="1">
                  <c:v>5.3</c:v>
                </c:pt>
                <c:pt idx="2">
                  <c:v>10776.6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89-4D30-83EF-DEC10F91CA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доходы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0.03</c:v>
                </c:pt>
                <c:pt idx="2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89-4D30-83EF-DEC10F91C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3"/>
        <c:delete val="1"/>
      </c:legendEntry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0195573144355"/>
          <c:y val="5.0079474600288075E-2"/>
          <c:w val="0.56708345407668959"/>
          <c:h val="0.75676021377741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313.60000000000002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8-4459-9D1E-6BCEA03287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8-4459-9D1E-6BCEA032872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88-4459-9D1E-6BCEA032872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88-4459-9D1E-6BCEA032872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ЕСХН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88-4459-9D1E-6BCEA032872E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88-4459-9D1E-6BCEA032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802560"/>
        <c:axId val="80804096"/>
      </c:barChart>
      <c:catAx>
        <c:axId val="8080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804096"/>
        <c:crosses val="autoZero"/>
        <c:auto val="1"/>
        <c:lblAlgn val="ctr"/>
        <c:lblOffset val="100"/>
        <c:noMultiLvlLbl val="0"/>
      </c:catAx>
      <c:valAx>
        <c:axId val="8080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802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500" baseline="0" dirty="0"/>
              <a:t>Структура расходов бюджета </a:t>
            </a:r>
            <a:r>
              <a:rPr lang="ru-RU" sz="1500" baseline="0" dirty="0" err="1"/>
              <a:t>Большесейского</a:t>
            </a:r>
            <a:r>
              <a:rPr lang="ru-RU" sz="1500" baseline="0" dirty="0"/>
              <a:t> сельсовета </a:t>
            </a:r>
            <a:r>
              <a:rPr lang="ru-RU" sz="1500" baseline="0" dirty="0" err="1"/>
              <a:t>Таштыпского</a:t>
            </a:r>
            <a:r>
              <a:rPr lang="ru-RU" sz="1500" baseline="0" dirty="0"/>
              <a:t> района Республики Хакасия на 2021год (тыс. руб.)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Большесейского сельсовета Таштыпского района Республики Хакасия на 2021 год (тыс. руб.)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2776,8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23-47C8-99F5-22DD7D5535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139,8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23-47C8-99F5-22DD7D5535E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234,1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23-47C8-99F5-22DD7D5535E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1285,0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23-47C8-99F5-22DD7D5535E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4187,2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23-47C8-99F5-22DD7D5535E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3326,3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23-47C8-99F5-22DD7D5535E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314,9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23-47C8-99F5-22DD7D5535E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45,0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23-47C8-99F5-22DD7D5535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2776.8</c:v>
                </c:pt>
                <c:pt idx="1">
                  <c:v>139.80000000000001</c:v>
                </c:pt>
                <c:pt idx="2">
                  <c:v>234.1</c:v>
                </c:pt>
                <c:pt idx="3" formatCode="0.0">
                  <c:v>1285</c:v>
                </c:pt>
                <c:pt idx="4">
                  <c:v>4187.2</c:v>
                </c:pt>
                <c:pt idx="5">
                  <c:v>3326.3</c:v>
                </c:pt>
                <c:pt idx="6">
                  <c:v>314.89999999999998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23-47C8-99F5-22DD7D553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Доля программных и непрограммных расходов тыс. рублей</a:t>
            </a:r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12149,3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B3-4496-9DEF-A147A75F102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159,8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B3-4496-9DEF-A147A75F10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12149.3</c:v>
                </c:pt>
                <c:pt idx="1">
                  <c:v>159.80000000000001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B3-4496-9DEF-A147A75F1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98.7</c:v>
                </c:pt>
                <c:pt idx="1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B3-4496-9DEF-A147A75F1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5714044425002427"/>
          <c:y val="0.1406574245650177"/>
          <c:w val="0.34131634587343262"/>
          <c:h val="0.4943828481318461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Лист1!$A$2:$A$6</cx:f>
        <cx:lvl ptCount="4">
          <cx:pt idx="0">дотации</cx:pt>
          <cx:pt idx="1">субвенции</cx:pt>
          <cx:pt idx="2">иные межбюд</cx:pt>
          <cx:pt idx="3">субсидии</cx:pt>
        </cx:lvl>
      </cx:strDim>
      <cx:numDim type="size">
        <cx:f>Лист1!$B$2:$B$6</cx:f>
        <cx:lvl ptCount="5" formatCode="General">
          <cx:pt idx="0">5265.3000000000002</cx:pt>
          <cx:pt idx="1">140.80000000000001</cx:pt>
          <cx:pt idx="2">5314.5</cx:pt>
          <cx:pt idx="3">56</cx:pt>
        </cx:lvl>
      </cx:numDim>
    </cx:data>
    <cx:data id="1">
      <cx:strDim type="cat">
        <cx:f>Лист1!$A$2:$A$6</cx:f>
        <cx:lvl ptCount="4">
          <cx:pt idx="0">дотации</cx:pt>
          <cx:pt idx="1">субвенции</cx:pt>
          <cx:pt idx="2">иные межбюд</cx:pt>
          <cx:pt idx="3">субсидии</cx:pt>
        </cx:lvl>
      </cx:strDim>
      <cx:numDim type="size">
        <cx:f>Лист1!$C$2:$C$6</cx:f>
        <cx:lvl ptCount="5" formatCode="General"/>
      </cx:numDim>
    </cx:data>
  </cx:chartData>
  <cx:chart>
    <cx:plotArea>
      <cx:plotAreaRegion>
        <cx:series layoutId="sunburst" uniqueId="{24A84587-36FA-4FC8-B037-32CBEC6C7144}" formatIdx="0">
          <cx:tx>
            <cx:txData>
              <cx:f>Лист1!$B$1</cx:f>
              <cx:v>2021 год</cx:v>
            </cx:txData>
          </cx:tx>
          <cx:dataLabels pos="ctr">
            <cx:numFmt formatCode="Основной" sourceLinked="0"/>
            <cx:visibility seriesName="0" categoryName="1" value="0"/>
            <cx:separator>, </cx:separator>
            <cx:dataLabelHidden idx="0"/>
            <cx:dataLabelHidden idx="2"/>
          </cx:dataLabels>
          <cx:dataId val="0"/>
        </cx:series>
        <cx:series layoutId="sunburst" hidden="1" uniqueId="{B1C473ED-3385-4494-8C45-E5056B7DE3EE}" formatIdx="1">
          <cx:tx>
            <cx:txData>
              <cx:f>Лист1!$C$1</cx:f>
              <cx:v>Столбец1</cx:v>
            </cx:txData>
          </cx:tx>
          <cx:dataLabels pos="ctr">
            <cx:visibility seriesName="0" categoryName="1" value="0"/>
          </cx:dataLabels>
          <cx:dataId val="1"/>
        </cx:series>
      </cx:plotAreaRegion>
    </cx:plotArea>
    <cx:legend pos="r" align="ctr" overlay="0"/>
  </cx:chart>
</cx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75000"/>
            <a:lumOff val="2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chemeClr val="bg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/>
  </cs:title>
  <cs:trendline>
    <cs:lnRef idx="0"/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13:07:55.999" idx="3">
    <p:pos x="10" y="10"/>
    <p:text>5265,3</p:text>
    <p:extLst>
      <p:ext uri="{C676402C-5697-4E1C-873F-D02D1690AC5C}">
        <p15:threadingInfo xmlns:p15="http://schemas.microsoft.com/office/powerpoint/2012/main" timeZoneBias="-420"/>
      </p:ext>
    </p:extLst>
  </p:cm>
  <p:cm authorId="1" dt="2021-08-17T13:13:08.331" idx="4">
    <p:pos x="5184" y="893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5EBFEF0-9C89-4A4C-BA89-C4D7B4B700F7}">
      <dgm:prSet phldrT="[Текст]" custT="1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</a:t>
          </a: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4E7CB679-5A70-4D19-B9FE-B35165ACC3D3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</a:t>
          </a: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ADB1419B-AC29-439A-9A52-52A4D8AD4433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((+) Профицит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 custLinFactNeighborX="-79749" custLinFactNeighborY="1915">
        <dgm:presLayoutVars>
          <dgm:bulletEnabled val="1"/>
        </dgm:presLayoutVars>
      </dgm:prSet>
      <dgm:spPr/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 custLinFactNeighborX="3042" custLinFactNeighborY="764">
        <dgm:presLayoutVars>
          <dgm:bulletEnabled val="1"/>
        </dgm:presLayoutVars>
      </dgm:prSet>
      <dgm:spPr/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>
        <dgm:presLayoutVars>
          <dgm:bulletEnabled val="1"/>
        </dgm:presLayoutVars>
      </dgm:prSet>
      <dgm:spPr/>
    </dgm:pt>
  </dgm:ptLst>
  <dgm:cxnLst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F5571108-2A51-45C5-A5AD-EEF27A3F7622}" type="presOf" srcId="{65EBFEF0-9C89-4A4C-BA89-C4D7B4B700F7}" destId="{7FAC88BC-C8FF-402F-AB2A-11AC4BBF48B7}" srcOrd="0" destOrd="0" presId="urn:microsoft.com/office/officeart/2005/8/layout/equation1"/>
    <dgm:cxn modelId="{0A1C237C-16BE-4250-AFAD-F35D47F5C7A7}" type="presOf" srcId="{ADB1419B-AC29-439A-9A52-52A4D8AD4433}" destId="{A84245DF-C8CC-47D2-83AC-15EF153255E0}" srcOrd="0" destOrd="0" presId="urn:microsoft.com/office/officeart/2005/8/layout/equation1"/>
    <dgm:cxn modelId="{5F19968E-F718-4480-977A-791D9C3F8EEE}" type="presOf" srcId="{FEA73179-04A7-4795-AF97-EAF1F3F2AA68}" destId="{4B955819-9EB5-4C61-BE5E-7CE7027DF3F0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7DE1FED2-BBA8-4C55-8E02-449CDDC1BA1F}" type="presOf" srcId="{D36948F7-83BC-4220-85A0-DE21D57BD41D}" destId="{1816D16A-814C-4C22-A6CC-12105B3989BB}" srcOrd="0" destOrd="0" presId="urn:microsoft.com/office/officeart/2005/8/layout/equation1"/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8ED88ADC-2804-47A9-B1C6-88292282869B}" type="presOf" srcId="{6CD1DB72-7F8F-4E2A-A00A-E83DF7CE947F}" destId="{22696057-B287-4EFB-96CD-3F248CB196C8}" srcOrd="0" destOrd="0" presId="urn:microsoft.com/office/officeart/2005/8/layout/equation1"/>
    <dgm:cxn modelId="{CD3C5BE6-3F9F-4787-83BA-22BBE8810B5A}" type="presOf" srcId="{4E7CB679-5A70-4D19-B9FE-B35165ACC3D3}" destId="{32775538-2AC3-4373-B014-5A44732CBC7F}" srcOrd="0" destOrd="0" presId="urn:microsoft.com/office/officeart/2005/8/layout/equation1"/>
    <dgm:cxn modelId="{614F2DC5-BB86-477D-AA14-AF1B07F9D383}" type="presParOf" srcId="{22696057-B287-4EFB-96CD-3F248CB196C8}" destId="{7FAC88BC-C8FF-402F-AB2A-11AC4BBF48B7}" srcOrd="0" destOrd="0" presId="urn:microsoft.com/office/officeart/2005/8/layout/equation1"/>
    <dgm:cxn modelId="{C7711A36-30BD-4DCB-BBF7-CF4B23B1736E}" type="presParOf" srcId="{22696057-B287-4EFB-96CD-3F248CB196C8}" destId="{2E3F7D03-16FC-4BE4-943C-EE4202A7666A}" srcOrd="1" destOrd="0" presId="urn:microsoft.com/office/officeart/2005/8/layout/equation1"/>
    <dgm:cxn modelId="{DE970659-9A69-4E07-B122-8DE9F9E8A7D3}" type="presParOf" srcId="{22696057-B287-4EFB-96CD-3F248CB196C8}" destId="{1816D16A-814C-4C22-A6CC-12105B3989BB}" srcOrd="2" destOrd="0" presId="urn:microsoft.com/office/officeart/2005/8/layout/equation1"/>
    <dgm:cxn modelId="{863D60F4-4849-434C-92B5-69CD93B67CA4}" type="presParOf" srcId="{22696057-B287-4EFB-96CD-3F248CB196C8}" destId="{5A3AD51A-CA0C-4D60-85EB-AFC0F3AEFCE4}" srcOrd="3" destOrd="0" presId="urn:microsoft.com/office/officeart/2005/8/layout/equation1"/>
    <dgm:cxn modelId="{395FA55A-8C21-419F-A56C-9A99C1F84AA6}" type="presParOf" srcId="{22696057-B287-4EFB-96CD-3F248CB196C8}" destId="{32775538-2AC3-4373-B014-5A44732CBC7F}" srcOrd="4" destOrd="0" presId="urn:microsoft.com/office/officeart/2005/8/layout/equation1"/>
    <dgm:cxn modelId="{2E3635D4-C03C-4794-9968-B4CFEAE47A9D}" type="presParOf" srcId="{22696057-B287-4EFB-96CD-3F248CB196C8}" destId="{EDA2439C-BAC0-499A-8F57-8D66EBFA7D82}" srcOrd="5" destOrd="0" presId="urn:microsoft.com/office/officeart/2005/8/layout/equation1"/>
    <dgm:cxn modelId="{BB9AD2EE-CC9A-4334-A28C-E3A3F25ABC0A}" type="presParOf" srcId="{22696057-B287-4EFB-96CD-3F248CB196C8}" destId="{4B955819-9EB5-4C61-BE5E-7CE7027DF3F0}" srcOrd="6" destOrd="0" presId="urn:microsoft.com/office/officeart/2005/8/layout/equation1"/>
    <dgm:cxn modelId="{0A4D4F13-472C-46C0-BF13-1C7279B3E557}" type="presParOf" srcId="{22696057-B287-4EFB-96CD-3F248CB196C8}" destId="{EE572389-320D-4E27-B728-8E274B326BA1}" srcOrd="7" destOrd="0" presId="urn:microsoft.com/office/officeart/2005/8/layout/equation1"/>
    <dgm:cxn modelId="{091BE8F8-63B9-4C43-A43A-EAAD727B8CE2}" type="presParOf" srcId="{22696057-B287-4EFB-96CD-3F248CB196C8}" destId="{A84245DF-C8CC-47D2-83AC-15EF153255E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88BC-C8FF-402F-AB2A-11AC4BBF48B7}">
      <dsp:nvSpPr>
        <dsp:cNvPr id="0" name=""/>
        <dsp:cNvSpPr/>
      </dsp:nvSpPr>
      <dsp:spPr>
        <a:xfrm>
          <a:off x="0" y="357196"/>
          <a:ext cx="1733696" cy="900268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</a:t>
          </a:r>
        </a:p>
      </dsp:txBody>
      <dsp:txXfrm>
        <a:off x="253894" y="489037"/>
        <a:ext cx="1225908" cy="636586"/>
      </dsp:txXfrm>
    </dsp:sp>
    <dsp:sp modelId="{1816D16A-814C-4C22-A6CC-12105B3989BB}">
      <dsp:nvSpPr>
        <dsp:cNvPr id="0" name=""/>
        <dsp:cNvSpPr/>
      </dsp:nvSpPr>
      <dsp:spPr>
        <a:xfrm>
          <a:off x="1860324" y="428316"/>
          <a:ext cx="651554" cy="651554"/>
        </a:xfrm>
        <a:prstGeom prst="mathMinus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/>
        </a:p>
      </dsp:txBody>
      <dsp:txXfrm>
        <a:off x="1946687" y="677470"/>
        <a:ext cx="478828" cy="153246"/>
      </dsp:txXfrm>
    </dsp:sp>
    <dsp:sp modelId="{32775538-2AC3-4373-B014-5A44732CBC7F}">
      <dsp:nvSpPr>
        <dsp:cNvPr id="0" name=""/>
        <dsp:cNvSpPr/>
      </dsp:nvSpPr>
      <dsp:spPr>
        <a:xfrm>
          <a:off x="2571768" y="357196"/>
          <a:ext cx="1667675" cy="874408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</a:t>
          </a:r>
        </a:p>
      </dsp:txBody>
      <dsp:txXfrm>
        <a:off x="2815993" y="485250"/>
        <a:ext cx="1179225" cy="618300"/>
      </dsp:txXfrm>
    </dsp:sp>
    <dsp:sp modelId="{4B955819-9EB5-4C61-BE5E-7CE7027DF3F0}">
      <dsp:nvSpPr>
        <dsp:cNvPr id="0" name=""/>
        <dsp:cNvSpPr/>
      </dsp:nvSpPr>
      <dsp:spPr>
        <a:xfrm>
          <a:off x="4327886" y="460040"/>
          <a:ext cx="651554" cy="651554"/>
        </a:xfrm>
        <a:prstGeom prst="mathEqual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900" kern="1200" dirty="0"/>
        </a:p>
      </dsp:txBody>
      <dsp:txXfrm>
        <a:off x="4414249" y="594260"/>
        <a:ext cx="478828" cy="383114"/>
      </dsp:txXfrm>
    </dsp:sp>
    <dsp:sp modelId="{A84245DF-C8CC-47D2-83AC-15EF153255E0}">
      <dsp:nvSpPr>
        <dsp:cNvPr id="0" name=""/>
        <dsp:cNvSpPr/>
      </dsp:nvSpPr>
      <dsp:spPr>
        <a:xfrm>
          <a:off x="5070658" y="300073"/>
          <a:ext cx="1714643" cy="971489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((+) Профицит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5321762" y="442344"/>
        <a:ext cx="1212435" cy="686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6" tIns="45615" rIns="91226" bIns="456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226" tIns="45615" rIns="91226" bIns="456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753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30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53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28662" y="5857892"/>
            <a:ext cx="77153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д. Большая Сея 2021 г.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42976" y="857232"/>
            <a:ext cx="7072362" cy="400110"/>
          </a:xfrm>
          <a:prstGeom prst="rect">
            <a:avLst/>
          </a:prstGeom>
          <a:solidFill>
            <a:srgbClr val="99FF33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/>
                <a:latin typeface="Times New Roman" pitchFamily="18" charset="0"/>
                <a:cs typeface="Times New Roman" pitchFamily="18" charset="0"/>
              </a:rPr>
              <a:t>Администрация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n/>
                <a:latin typeface="Times New Roman" pitchFamily="18" charset="0"/>
                <a:cs typeface="Times New Roman" pitchFamily="18" charset="0"/>
              </a:rPr>
              <a:t>Большесейского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n/>
                <a:latin typeface="Times New Roman" pitchFamily="18" charset="0"/>
                <a:cs typeface="Times New Roman" pitchFamily="18" charset="0"/>
              </a:rPr>
              <a:t>сельсовета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ctrTitle"/>
          </p:nvPr>
        </p:nvSpPr>
        <p:spPr>
          <a:xfrm>
            <a:off x="500034" y="4714884"/>
            <a:ext cx="8229600" cy="714380"/>
          </a:xfrm>
          <a:solidFill>
            <a:srgbClr val="ABE17F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0" dirty="0">
                <a:solidFill>
                  <a:schemeClr val="tx1"/>
                </a:solidFill>
              </a:rPr>
              <a:t>Брошюра</a:t>
            </a:r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215370" cy="2857520"/>
          </a:xfrm>
          <a:solidFill>
            <a:srgbClr val="50BCB9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5400" dirty="0"/>
          </a:p>
          <a:p>
            <a:r>
              <a:rPr lang="ru-RU" sz="6500" dirty="0"/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/>
              <a:t>Структура</a:t>
            </a:r>
            <a:r>
              <a:rPr lang="ru-RU" dirty="0"/>
              <a:t> </a:t>
            </a:r>
            <a:r>
              <a:rPr lang="ru-RU" sz="3200" dirty="0"/>
              <a:t>собственных доходов бюджета </a:t>
            </a:r>
            <a:r>
              <a:rPr lang="ru-RU" sz="2700" dirty="0" err="1"/>
              <a:t>Большесейского</a:t>
            </a:r>
            <a:r>
              <a:rPr lang="ru-RU" sz="3200" dirty="0"/>
              <a:t> сельсовета </a:t>
            </a:r>
            <a:r>
              <a:rPr lang="ru-RU" sz="3200" dirty="0" err="1"/>
              <a:t>Таштыпского</a:t>
            </a:r>
            <a:r>
              <a:rPr lang="ru-RU" sz="3200" dirty="0"/>
              <a:t> района Республики Хакасия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608552"/>
          </a:xfrm>
        </p:spPr>
        <p:txBody>
          <a:bodyPr/>
          <a:lstStyle/>
          <a:p>
            <a:r>
              <a:rPr lang="ru-RU" sz="2400" dirty="0"/>
              <a:t>Собственные доходы (налоговые и неналоговые) – 1532,5 тыс. рублей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87066767"/>
              </p:ext>
            </p:extLst>
          </p:nvPr>
        </p:nvGraphicFramePr>
        <p:xfrm>
          <a:off x="971600" y="2564904"/>
          <a:ext cx="700844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86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Объект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52161239"/>
                  </p:ext>
                </p:extLst>
              </p:nvPr>
            </p:nvGraphicFramePr>
            <p:xfrm>
              <a:off x="-118340" y="1525616"/>
              <a:ext cx="8857457" cy="505301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Объект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18340" y="1525616"/>
                <a:ext cx="8857457" cy="5053019"/>
              </a:xfrm>
              <a:prstGeom prst="rect">
                <a:avLst/>
              </a:prstGeom>
            </p:spPr>
          </p:pic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dirty="0"/>
              <a:t>Основные параметры бюджета 2021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1F0F2-F6CF-42AB-99E9-5B399D5C3736}"/>
              </a:ext>
            </a:extLst>
          </p:cNvPr>
          <p:cNvSpPr txBox="1"/>
          <p:nvPr/>
        </p:nvSpPr>
        <p:spPr>
          <a:xfrm>
            <a:off x="6372200" y="314096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5314,3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33E2808A-F261-4A7E-8C1C-5B10B3197D27}"/>
              </a:ext>
            </a:extLst>
          </p:cNvPr>
          <p:cNvCxnSpPr>
            <a:cxnSpLocks/>
          </p:cNvCxnSpPr>
          <p:nvPr/>
        </p:nvCxnSpPr>
        <p:spPr>
          <a:xfrm flipH="1">
            <a:off x="3557891" y="1820148"/>
            <a:ext cx="1230135" cy="19851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0E86610-1854-40A9-91AC-C39615E11AD6}"/>
              </a:ext>
            </a:extLst>
          </p:cNvPr>
          <p:cNvSpPr txBox="1"/>
          <p:nvPr/>
        </p:nvSpPr>
        <p:spPr>
          <a:xfrm>
            <a:off x="4644007" y="1543149"/>
            <a:ext cx="779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56,0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573626CB-F9D0-42BA-9345-BFADBDD8B3E9}"/>
              </a:ext>
            </a:extLst>
          </p:cNvPr>
          <p:cNvCxnSpPr>
            <a:cxnSpLocks/>
          </p:cNvCxnSpPr>
          <p:nvPr/>
        </p:nvCxnSpPr>
        <p:spPr>
          <a:xfrm>
            <a:off x="2507418" y="1820148"/>
            <a:ext cx="1050473" cy="39702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87888DF-D6AE-41C3-90F7-DB0B49FD8492}"/>
              </a:ext>
            </a:extLst>
          </p:cNvPr>
          <p:cNvSpPr txBox="1"/>
          <p:nvPr/>
        </p:nvSpPr>
        <p:spPr>
          <a:xfrm rot="21444565" flipH="1">
            <a:off x="2227329" y="1546524"/>
            <a:ext cx="931447" cy="279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140,8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28DF7C63-782E-450B-8438-00BB76FF3112}"/>
              </a:ext>
            </a:extLst>
          </p:cNvPr>
          <p:cNvCxnSpPr>
            <a:cxnSpLocks/>
          </p:cNvCxnSpPr>
          <p:nvPr/>
        </p:nvCxnSpPr>
        <p:spPr>
          <a:xfrm>
            <a:off x="1331640" y="2564904"/>
            <a:ext cx="787928" cy="21602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9C7F524-2BBE-4DD0-9573-70B32421BAE4}"/>
              </a:ext>
            </a:extLst>
          </p:cNvPr>
          <p:cNvSpPr txBox="1"/>
          <p:nvPr/>
        </p:nvSpPr>
        <p:spPr>
          <a:xfrm>
            <a:off x="937962" y="2217176"/>
            <a:ext cx="78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5265,3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63B0E965-4F5C-4CD4-9BDA-7C92AC1F080D}"/>
              </a:ext>
            </a:extLst>
          </p:cNvPr>
          <p:cNvCxnSpPr>
            <a:cxnSpLocks/>
          </p:cNvCxnSpPr>
          <p:nvPr/>
        </p:nvCxnSpPr>
        <p:spPr>
          <a:xfrm flipH="1">
            <a:off x="5724128" y="3440034"/>
            <a:ext cx="864096" cy="8814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724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Администрация </a:t>
            </a:r>
            <a:r>
              <a:rPr lang="ru-RU" dirty="0" err="1"/>
              <a:t>Большесейского</a:t>
            </a:r>
            <a:r>
              <a:rPr lang="ru-RU" dirty="0"/>
              <a:t> сельсовета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890003"/>
              </p:ext>
            </p:extLst>
          </p:nvPr>
        </p:nvGraphicFramePr>
        <p:xfrm>
          <a:off x="323528" y="1600200"/>
          <a:ext cx="8363272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485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Доля </a:t>
            </a:r>
            <a:r>
              <a:rPr lang="ru-RU" sz="3200" dirty="0" err="1"/>
              <a:t>програмных</a:t>
            </a:r>
            <a:r>
              <a:rPr lang="ru-RU" sz="3200" dirty="0"/>
              <a:t> расходов в общем объеме расходов Республиканского бюджета Республики Хакасия на 2021 год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953082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610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7158" y="857232"/>
            <a:ext cx="8501122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7224" y="5572140"/>
            <a:ext cx="7929618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1500174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Брошюра подготовлена  Администрацией Большесейского сельсовета </a:t>
            </a:r>
            <a:r>
              <a:rPr lang="ru-RU" dirty="0" err="1"/>
              <a:t>Таштыпского</a:t>
            </a:r>
            <a:r>
              <a:rPr lang="ru-RU" dirty="0"/>
              <a:t> района  Республики Хакасия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85786" y="2000240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Адрес:</a:t>
            </a:r>
            <a:r>
              <a:rPr lang="ru-RU" dirty="0"/>
              <a:t> 655742, Республика Хакасия, </a:t>
            </a:r>
            <a:r>
              <a:rPr lang="ru-RU" dirty="0" err="1"/>
              <a:t>Таштыпский</a:t>
            </a:r>
            <a:r>
              <a:rPr lang="ru-RU" dirty="0"/>
              <a:t> район , с.Большая Сея, ул. Советская 15</a:t>
            </a:r>
          </a:p>
          <a:p>
            <a:r>
              <a:rPr lang="ru-RU" b="1" dirty="0"/>
              <a:t>Электронная почта приемной:</a:t>
            </a:r>
            <a:endParaRPr lang="ru-RU" dirty="0"/>
          </a:p>
          <a:p>
            <a:r>
              <a:rPr lang="ru-RU" b="1" dirty="0"/>
              <a:t>Телефон приемной:8</a:t>
            </a:r>
            <a:r>
              <a:rPr lang="ru-RU" dirty="0"/>
              <a:t> (39046)  2-55-44</a:t>
            </a:r>
          </a:p>
          <a:p>
            <a:r>
              <a:rPr lang="ru-RU" b="1" dirty="0"/>
              <a:t>Режим работы:</a:t>
            </a:r>
            <a:endParaRPr lang="ru-RU" dirty="0"/>
          </a:p>
          <a:p>
            <a:r>
              <a:rPr lang="ru-RU" dirty="0"/>
              <a:t>Понедельник - пятница с 8:00 до 16:00.</a:t>
            </a:r>
          </a:p>
          <a:p>
            <a:r>
              <a:rPr lang="ru-RU" dirty="0"/>
              <a:t>Перерыв с 12:00 до 13:00</a:t>
            </a:r>
          </a:p>
          <a:p>
            <a:r>
              <a:rPr lang="ru-RU" dirty="0"/>
              <a:t>Выходные дни: суббота, воскресенье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4282" y="1357298"/>
            <a:ext cx="8429684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Бюджет для граждан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документ, содержащий основные положения закона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8363" y="3286124"/>
            <a:ext cx="8358246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/>
            <a:r>
              <a:rPr lang="ru-RU" b="1" dirty="0"/>
              <a:t>Бюджет</a:t>
            </a:r>
            <a:r>
              <a:rPr lang="ru-RU" dirty="0"/>
              <a:t> – форма образования и расходования денежных средств предназначенных для финансового обеспечения задач и функций государства и органов местного самоуправления.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нем отражены цели развития общества и запланированы расходы для их достижения.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Кроме того, бюджет – это обязательный для исполнения закон, являющийся основой системы контроля за сбором и эффективным расходованием бюджетных средств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28728" y="1285860"/>
            <a:ext cx="642942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делится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428728" y="2714620"/>
          <a:ext cx="678661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" name="Группа 40"/>
          <p:cNvGrpSpPr/>
          <p:nvPr/>
        </p:nvGrpSpPr>
        <p:grpSpPr>
          <a:xfrm>
            <a:off x="1928794" y="4357694"/>
            <a:ext cx="6429420" cy="928694"/>
            <a:chOff x="1571604" y="4357694"/>
            <a:chExt cx="6429420" cy="928694"/>
          </a:xfrm>
        </p:grpSpPr>
        <p:sp>
          <p:nvSpPr>
            <p:cNvPr id="33" name="Минус 32"/>
            <p:cNvSpPr/>
            <p:nvPr/>
          </p:nvSpPr>
          <p:spPr>
            <a:xfrm>
              <a:off x="1571604" y="4357694"/>
              <a:ext cx="571504" cy="428628"/>
            </a:xfrm>
            <a:prstGeom prst="mathMinus">
              <a:avLst/>
            </a:prstGeom>
            <a:solidFill>
              <a:srgbClr val="FFC00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57422" y="4357694"/>
              <a:ext cx="5643602" cy="36933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Дефицит (расходы больше доходов)</a:t>
              </a:r>
            </a:p>
          </p:txBody>
        </p:sp>
        <p:sp>
          <p:nvSpPr>
            <p:cNvPr id="36" name="Плюс 35"/>
            <p:cNvSpPr/>
            <p:nvPr/>
          </p:nvSpPr>
          <p:spPr>
            <a:xfrm>
              <a:off x="1571604" y="4857760"/>
              <a:ext cx="571504" cy="428628"/>
            </a:xfrm>
            <a:prstGeom prst="mathPlus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57422" y="4857760"/>
              <a:ext cx="5643602" cy="36933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Профицит (доходы больше расходов)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00100" y="1428736"/>
            <a:ext cx="792961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доходы бюджета - поступающие в бюджет денежные средства.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86050" y="857232"/>
            <a:ext cx="392909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0100" y="2071678"/>
            <a:ext cx="792961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Доходы бюджета любого уровня состоят из налоговых и неналоговых доходов, а также безвозмездных поступлений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3000372"/>
            <a:ext cx="1928826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Налоговые доходы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3000372"/>
            <a:ext cx="2143140" cy="5715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Неналоговые доходы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72264" y="3000372"/>
            <a:ext cx="2357454" cy="57150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Безвозмездные поступления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2285984" y="2714620"/>
            <a:ext cx="5645984" cy="215108"/>
            <a:chOff x="1570810" y="2071678"/>
            <a:chExt cx="5645984" cy="215108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1571604" y="2071678"/>
              <a:ext cx="564360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1464447" y="2178835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4037009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7108843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 rot="16200000">
            <a:off x="-606858" y="4821644"/>
            <a:ext cx="3429024" cy="215108"/>
            <a:chOff x="1570810" y="2071678"/>
            <a:chExt cx="5645984" cy="215108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1571604" y="2071678"/>
              <a:ext cx="564360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1464447" y="2178835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4037009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7108843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 rot="16200000">
            <a:off x="2036348" y="4821644"/>
            <a:ext cx="3429024" cy="215108"/>
            <a:chOff x="1570810" y="2071678"/>
            <a:chExt cx="5645984" cy="215108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1571604" y="2071678"/>
              <a:ext cx="564360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1464447" y="2178835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4037009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7108843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 rot="16200000">
            <a:off x="4786711" y="4857363"/>
            <a:ext cx="3357586" cy="215108"/>
            <a:chOff x="1570810" y="2071678"/>
            <a:chExt cx="5645984" cy="215108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1571604" y="2071678"/>
              <a:ext cx="564360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1464447" y="2178835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4037009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7108843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Прямоугольник 45"/>
          <p:cNvSpPr/>
          <p:nvPr/>
        </p:nvSpPr>
        <p:spPr>
          <a:xfrm>
            <a:off x="1214414" y="3714752"/>
            <a:ext cx="2000264" cy="2928958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налог на прибыль организаций;</a:t>
            </a: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налог на доходы физических лиц;</a:t>
            </a: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налог на имущество организаций;</a:t>
            </a:r>
          </a:p>
          <a:p>
            <a:pPr lvl="0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иные налоговые доходы.</a:t>
            </a:r>
          </a:p>
          <a:p>
            <a:pPr lvl="0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857620" y="3643314"/>
            <a:ext cx="2143140" cy="300039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доходы от использования государственного имущества;</a:t>
            </a:r>
          </a:p>
          <a:p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доходы от платных услуг;</a:t>
            </a:r>
          </a:p>
          <a:p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штрафы за нарушения законодательства о налогах и сборах;</a:t>
            </a:r>
          </a:p>
          <a:p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иные неналоговые доходы.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572264" y="3643314"/>
            <a:ext cx="2357454" cy="300039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из федерального бюджета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дотации, субсидии, субвенции, </a:t>
            </a:r>
          </a:p>
          <a:p>
            <a:r>
              <a:rPr lang="ru-RU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;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государственных организаций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00232" y="1428736"/>
            <a:ext cx="557216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</a:rPr>
              <a:t>Доходы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бюджета</a:t>
            </a:r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 rot="11973797" flipH="1" flipV="1">
            <a:off x="3572517" y="1904057"/>
            <a:ext cx="0" cy="857256"/>
          </a:xfrm>
          <a:prstGeom prst="line">
            <a:avLst/>
          </a:prstGeom>
          <a:noFill/>
          <a:ln w="7937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Line 13"/>
          <p:cNvSpPr>
            <a:spLocks noChangeShapeType="1"/>
          </p:cNvSpPr>
          <p:nvPr/>
        </p:nvSpPr>
        <p:spPr bwMode="auto">
          <a:xfrm rot="9132045" flipV="1">
            <a:off x="6065998" y="1894977"/>
            <a:ext cx="83838" cy="924903"/>
          </a:xfrm>
          <a:prstGeom prst="line">
            <a:avLst/>
          </a:prstGeom>
          <a:noFill/>
          <a:ln w="7937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285720" y="2714620"/>
            <a:ext cx="4286280" cy="7143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</a:rPr>
              <a:t>Собственные</a:t>
            </a:r>
            <a:r>
              <a:rPr lang="ru-RU" sz="1400" b="1" dirty="0"/>
              <a:t> </a:t>
            </a:r>
            <a:r>
              <a:rPr lang="ru-RU" sz="1400" b="1" dirty="0">
                <a:solidFill>
                  <a:schemeClr val="tx1"/>
                </a:solidFill>
              </a:rPr>
              <a:t>средства</a:t>
            </a:r>
            <a:r>
              <a:rPr lang="ru-RU" sz="1400" b="1" dirty="0"/>
              <a:t> </a:t>
            </a:r>
            <a:r>
              <a:rPr lang="ru-RU" sz="1400" dirty="0">
                <a:solidFill>
                  <a:schemeClr val="tx1"/>
                </a:solidFill>
              </a:rPr>
              <a:t>–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это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средства</a:t>
            </a:r>
            <a:r>
              <a:rPr lang="ru-RU" sz="1400" dirty="0"/>
              <a:t>,  </a:t>
            </a:r>
            <a:r>
              <a:rPr lang="ru-RU" sz="1400" dirty="0">
                <a:solidFill>
                  <a:schemeClr val="tx1"/>
                </a:solidFill>
              </a:rPr>
              <a:t>не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имеющие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определенной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цели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расходования</a:t>
            </a:r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4857752" y="2786058"/>
            <a:ext cx="4143404" cy="7143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</a:rPr>
              <a:t>Целевые</a:t>
            </a:r>
            <a:r>
              <a:rPr lang="ru-RU" sz="1400" b="1" dirty="0"/>
              <a:t> </a:t>
            </a:r>
            <a:r>
              <a:rPr lang="ru-RU" sz="1400" b="1" dirty="0">
                <a:solidFill>
                  <a:schemeClr val="tx1"/>
                </a:solidFill>
              </a:rPr>
              <a:t>средства-</a:t>
            </a:r>
            <a:r>
              <a:rPr lang="ru-RU" sz="1400" b="1" dirty="0"/>
              <a:t> </a:t>
            </a:r>
            <a:r>
              <a:rPr lang="ru-RU" sz="1400" dirty="0">
                <a:solidFill>
                  <a:schemeClr val="tx1"/>
                </a:solidFill>
              </a:rPr>
              <a:t>это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средства</a:t>
            </a:r>
            <a:r>
              <a:rPr lang="ru-RU" sz="1400" dirty="0"/>
              <a:t>, </a:t>
            </a:r>
            <a:r>
              <a:rPr lang="ru-RU" sz="1400" dirty="0">
                <a:solidFill>
                  <a:schemeClr val="tx1"/>
                </a:solidFill>
              </a:rPr>
              <a:t>которые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должны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быть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израсходованы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строго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по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целевому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назначению</a:t>
            </a:r>
            <a:r>
              <a:rPr lang="ru-RU" sz="1400" dirty="0"/>
              <a:t>.</a:t>
            </a:r>
            <a:endParaRPr lang="ru-RU" sz="1400" b="1" dirty="0"/>
          </a:p>
        </p:txBody>
      </p:sp>
      <p:grpSp>
        <p:nvGrpSpPr>
          <p:cNvPr id="60" name="Группа 39"/>
          <p:cNvGrpSpPr>
            <a:grpSpLocks/>
          </p:cNvGrpSpPr>
          <p:nvPr/>
        </p:nvGrpSpPr>
        <p:grpSpPr bwMode="auto">
          <a:xfrm>
            <a:off x="285720" y="3500438"/>
            <a:ext cx="3857652" cy="787399"/>
            <a:chOff x="1140594" y="3214686"/>
            <a:chExt cx="2431274" cy="1143802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Прямоугольник 65"/>
          <p:cNvSpPr/>
          <p:nvPr/>
        </p:nvSpPr>
        <p:spPr>
          <a:xfrm>
            <a:off x="142844" y="4357694"/>
            <a:ext cx="1214446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/>
              <a:t>Налоговые доходы</a:t>
            </a:r>
          </a:p>
          <a:p>
            <a:pPr algn="ctr">
              <a:defRPr/>
            </a:pPr>
            <a:endParaRPr lang="ru-RU" sz="20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571604" y="4357694"/>
            <a:ext cx="142876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/>
              <a:t>Неналоговые доходы</a:t>
            </a: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143240" y="4357694"/>
            <a:ext cx="1500198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- дотации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выравнивание  бюджетной  обеспеченности;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 дотации на поддержку мер по обеспечению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сбалансирован-ности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бюджетов.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" name="Группа 39"/>
          <p:cNvGrpSpPr>
            <a:grpSpLocks/>
          </p:cNvGrpSpPr>
          <p:nvPr/>
        </p:nvGrpSpPr>
        <p:grpSpPr bwMode="auto">
          <a:xfrm>
            <a:off x="5357818" y="3500438"/>
            <a:ext cx="3286148" cy="787399"/>
            <a:chOff x="1140594" y="3214686"/>
            <a:chExt cx="2431274" cy="1143802"/>
          </a:xfrm>
        </p:grpSpPr>
        <p:cxnSp>
          <p:nvCxnSpPr>
            <p:cNvPr id="70" name="Прямая соединительная линия 69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Прямоугольник 75"/>
          <p:cNvSpPr/>
          <p:nvPr/>
        </p:nvSpPr>
        <p:spPr>
          <a:xfrm>
            <a:off x="6215074" y="4500570"/>
            <a:ext cx="128588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/>
              <a:t>Субвенции </a:t>
            </a: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857752" y="4500570"/>
            <a:ext cx="121444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/>
              <a:t>Субсидии</a:t>
            </a: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7786678" y="4572008"/>
            <a:ext cx="1357322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350" dirty="0"/>
              <a:t>Иные межбюджетные трансферты</a:t>
            </a:r>
            <a:endParaRPr lang="ru-RU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14612" y="785794"/>
            <a:ext cx="3357586" cy="369332"/>
          </a:xfrm>
          <a:prstGeom prst="rect">
            <a:avLst/>
          </a:prstGeom>
          <a:solidFill>
            <a:srgbClr val="99FF33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1357298"/>
            <a:ext cx="857256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00892" y="3071810"/>
            <a:ext cx="142876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248" y="3071810"/>
            <a:ext cx="1500198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4000504"/>
            <a:ext cx="1714512" cy="12144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На поддержку мер по обеспечению </a:t>
            </a:r>
            <a:r>
              <a:rPr lang="ru-RU" sz="1400" dirty="0" err="1">
                <a:solidFill>
                  <a:schemeClr val="tx1"/>
                </a:solidFill>
              </a:rPr>
              <a:t>сбаланси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рованности</a:t>
            </a:r>
            <a:r>
              <a:rPr lang="ru-RU" sz="1400" dirty="0">
                <a:solidFill>
                  <a:schemeClr val="tx1"/>
                </a:solidFill>
              </a:rPr>
              <a:t> бюджетов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4000504"/>
            <a:ext cx="1428792" cy="12144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 выравнивание  бюджетной  обеспеченности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42976" y="3071810"/>
            <a:ext cx="142876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929058" y="4071942"/>
            <a:ext cx="2214578" cy="12144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Предоставляются на финансирование «переданных» другим публично-правовым образованиям полномочий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43702" y="4071942"/>
            <a:ext cx="2143140" cy="12144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Предоставляются на условиях долевого софинансирования расходов других бюджетов</a:t>
            </a:r>
          </a:p>
        </p:txBody>
      </p:sp>
      <p:cxnSp>
        <p:nvCxnSpPr>
          <p:cNvPr id="42" name="Прямая со стрелкой 41"/>
          <p:cNvCxnSpPr>
            <a:stCxn id="27" idx="2"/>
            <a:endCxn id="21" idx="0"/>
          </p:cNvCxnSpPr>
          <p:nvPr/>
        </p:nvCxnSpPr>
        <p:spPr>
          <a:xfrm rot="16200000" flipH="1">
            <a:off x="2093130" y="3236146"/>
            <a:ext cx="528584" cy="1000132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7" idx="2"/>
            <a:endCxn id="24" idx="0"/>
          </p:cNvCxnSpPr>
          <p:nvPr/>
        </p:nvCxnSpPr>
        <p:spPr>
          <a:xfrm rot="5400000">
            <a:off x="1128725" y="3271873"/>
            <a:ext cx="528584" cy="92867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>
            <a:off x="4787108" y="3785396"/>
            <a:ext cx="571504" cy="158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451774" y="3763936"/>
            <a:ext cx="528584" cy="158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Группа 39"/>
          <p:cNvGrpSpPr>
            <a:grpSpLocks/>
          </p:cNvGrpSpPr>
          <p:nvPr/>
        </p:nvGrpSpPr>
        <p:grpSpPr bwMode="auto">
          <a:xfrm>
            <a:off x="1785918" y="2214554"/>
            <a:ext cx="6215106" cy="787399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14480" y="785794"/>
            <a:ext cx="642942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по основным функциям государства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14414" y="1357298"/>
            <a:ext cx="721523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71538" y="2071678"/>
            <a:ext cx="250033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/>
              <a:t>Общегосударственные вопросы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71538" y="2428868"/>
            <a:ext cx="2500330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/>
              <a:t>Первичный воинский учет</a:t>
            </a:r>
            <a:endParaRPr lang="ru-RU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071538" y="2786058"/>
            <a:ext cx="2500330" cy="615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/>
              <a:t>Пожарная безопасность, гражданская оборона, предупреждение </a:t>
            </a:r>
            <a:r>
              <a:rPr lang="ru-RU" sz="1200" dirty="0"/>
              <a:t>чрезвычайных ситуаций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71538" y="3429000"/>
            <a:ext cx="250033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/>
              <a:t>Национальная экономика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71538" y="3786190"/>
            <a:ext cx="2500330" cy="276999"/>
          </a:xfrm>
          <a:prstGeom prst="rect">
            <a:avLst/>
          </a:prstGeom>
          <a:solidFill>
            <a:srgbClr val="FADAF2"/>
          </a:solidFill>
        </p:spPr>
        <p:txBody>
          <a:bodyPr wrap="square" rtlCol="0">
            <a:spAutoFit/>
          </a:bodyPr>
          <a:lstStyle/>
          <a:p>
            <a:r>
              <a:rPr lang="ru-RU" sz="1200" dirty="0"/>
              <a:t>Жилищно-коммунальное хозяйство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71538" y="4143380"/>
            <a:ext cx="250033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1200" dirty="0"/>
              <a:t>Культура, кинематография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1071538" y="4500570"/>
            <a:ext cx="2500330" cy="276999"/>
          </a:xfrm>
          <a:prstGeom prst="rect">
            <a:avLst/>
          </a:prstGeom>
          <a:solidFill>
            <a:srgbClr val="A65A6C"/>
          </a:solidFill>
        </p:spPr>
        <p:txBody>
          <a:bodyPr wrap="square">
            <a:spAutoFit/>
          </a:bodyPr>
          <a:lstStyle/>
          <a:p>
            <a:r>
              <a:rPr lang="ru-RU" sz="1200" dirty="0"/>
              <a:t>Социальная политика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1084464" y="4929198"/>
            <a:ext cx="250033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dirty="0"/>
              <a:t>Физическая культура и спорт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71604" y="1142984"/>
            <a:ext cx="5643602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Стадии  формирования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1785926"/>
            <a:ext cx="8429684" cy="107721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32000" algn="just"/>
            <a:r>
              <a:rPr lang="ru-RU" sz="1600" u="sng" dirty="0">
                <a:solidFill>
                  <a:schemeClr val="bg2">
                    <a:lumMod val="25000"/>
                  </a:schemeClr>
                </a:solidFill>
              </a:rPr>
              <a:t>Бюджетный процесс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это регламентированная законом деятельность органов государственной власти и местного самоуправления по составлению, рассмотрению, утверждению и исполнению бюджетов соответствующих уровней.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3929066"/>
            <a:ext cx="4000528" cy="1077218"/>
          </a:xfrm>
          <a:prstGeom prst="rect">
            <a:avLst/>
          </a:prstGeom>
          <a:solidFill>
            <a:srgbClr val="FADAF2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0000" algn="just"/>
            <a:r>
              <a:rPr lang="ru-RU" sz="1600" b="1" dirty="0"/>
              <a:t>Проект бюджета составляется и утверждается сроком на три года - очередной финансовый и два последующих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34" y="2786058"/>
            <a:ext cx="8358246" cy="369332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400050" algn="ctr"/>
            <a:r>
              <a:rPr lang="ru-RU" b="1" dirty="0"/>
              <a:t>Стадии формирования бюджета называются бюджетным процессом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500166" y="3357562"/>
            <a:ext cx="2071702" cy="85725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составление проекта бюджета</a:t>
            </a:r>
          </a:p>
          <a:p>
            <a:pPr algn="ctr"/>
            <a:endParaRPr lang="ru-RU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500166" y="4286256"/>
            <a:ext cx="2071702" cy="857256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рассмотрение и утверждение бюджета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1500166" y="5214950"/>
            <a:ext cx="2071702" cy="857256"/>
          </a:xfrm>
          <a:prstGeom prst="flowChartAlternateProcess">
            <a:avLst/>
          </a:prstGeom>
          <a:solidFill>
            <a:srgbClr val="66FFFF"/>
          </a:solidFill>
          <a:ln w="28575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исполнение бюджета</a:t>
            </a:r>
          </a:p>
        </p:txBody>
      </p:sp>
      <p:grpSp>
        <p:nvGrpSpPr>
          <p:cNvPr id="19" name="Группа 18"/>
          <p:cNvGrpSpPr/>
          <p:nvPr/>
        </p:nvGrpSpPr>
        <p:grpSpPr>
          <a:xfrm rot="16200000">
            <a:off x="-250065" y="4464851"/>
            <a:ext cx="2714644" cy="500066"/>
            <a:chOff x="1570810" y="2071678"/>
            <a:chExt cx="5645984" cy="215108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1571604" y="2071678"/>
              <a:ext cx="5643602" cy="1588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464447" y="2178835"/>
              <a:ext cx="214314" cy="1588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4037009" y="2178041"/>
              <a:ext cx="214314" cy="1588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7108843" y="2178041"/>
              <a:ext cx="214314" cy="1588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8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 бюджета </a:t>
            </a:r>
            <a:r>
              <a:rPr lang="ru-RU" sz="180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Большесейского</a:t>
            </a:r>
            <a:r>
              <a:rPr lang="ru-RU" sz="18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сельсовета </a:t>
            </a:r>
            <a:r>
              <a:rPr lang="ru-RU" sz="180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Таштыпского</a:t>
            </a:r>
            <a:r>
              <a:rPr lang="ru-RU" sz="18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района Республики Хакасия  на 2021 год (тыс. рублей)</a:t>
            </a:r>
            <a:br>
              <a:rPr lang="ru-RU" sz="18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085660"/>
              </p:ext>
            </p:extLst>
          </p:nvPr>
        </p:nvGraphicFramePr>
        <p:xfrm>
          <a:off x="469935" y="1556792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2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22895</TotalTime>
  <Words>685</Words>
  <Application>Microsoft Office PowerPoint</Application>
  <PresentationFormat>Экран (4:3)</PresentationFormat>
  <Paragraphs>136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Брошюра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 бюджета Большесейского  сельсовета Таштыпского района Республики Хакасия  на 2021 год (тыс. рублей) </vt:lpstr>
      <vt:lpstr>Структура собственных доходов бюджета Большесейского сельсовета Таштыпского района Республики Хакасия</vt:lpstr>
      <vt:lpstr>Основные параметры бюджета 2021 года</vt:lpstr>
      <vt:lpstr>Администрация Большесейского сельсовета</vt:lpstr>
      <vt:lpstr>Доля програмных расходов в общем объеме расходов Республиканского бюджета Республики Хакасия на 2021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2061</cp:revision>
  <dcterms:modified xsi:type="dcterms:W3CDTF">2021-08-17T07:11:15Z</dcterms:modified>
</cp:coreProperties>
</file>